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84" r:id="rId5"/>
    <p:sldId id="285" r:id="rId6"/>
    <p:sldId id="286" r:id="rId7"/>
    <p:sldId id="287" r:id="rId8"/>
    <p:sldId id="460" r:id="rId9"/>
    <p:sldId id="461" r:id="rId10"/>
    <p:sldId id="462" r:id="rId11"/>
    <p:sldId id="469" r:id="rId12"/>
    <p:sldId id="463" r:id="rId13"/>
    <p:sldId id="470" r:id="rId14"/>
    <p:sldId id="464" r:id="rId15"/>
    <p:sldId id="496" r:id="rId16"/>
    <p:sldId id="497" r:id="rId17"/>
    <p:sldId id="485" r:id="rId18"/>
    <p:sldId id="486" r:id="rId19"/>
    <p:sldId id="488" r:id="rId20"/>
    <p:sldId id="490" r:id="rId21"/>
    <p:sldId id="491" r:id="rId22"/>
    <p:sldId id="492" r:id="rId23"/>
    <p:sldId id="493" r:id="rId24"/>
    <p:sldId id="494" r:id="rId25"/>
    <p:sldId id="495" r:id="rId26"/>
    <p:sldId id="489" r:id="rId27"/>
    <p:sldId id="487" r:id="rId28"/>
    <p:sldId id="471" r:id="rId29"/>
    <p:sldId id="523" r:id="rId30"/>
    <p:sldId id="522" r:id="rId31"/>
    <p:sldId id="521" r:id="rId32"/>
    <p:sldId id="524" r:id="rId33"/>
    <p:sldId id="341" r:id="rId34"/>
  </p:sldIdLst>
  <p:sldSz cx="12192000" cy="6858000"/>
  <p:notesSz cx="6858000" cy="9144000"/>
  <p:custDataLst>
    <p:tags r:id="rId3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57689"/>
    <a:srgbClr val="58465E"/>
    <a:srgbClr val="1B5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727" autoAdjust="0"/>
  </p:normalViewPr>
  <p:slideViewPr>
    <p:cSldViewPr snapToGrid="0" showGuides="1">
      <p:cViewPr varScale="1">
        <p:scale>
          <a:sx n="115" d="100"/>
          <a:sy n="115" d="100"/>
        </p:scale>
        <p:origin x="-432" y="-108"/>
      </p:cViewPr>
      <p:guideLst>
        <p:guide orient="horz" pos="2160"/>
        <p:guide pos="37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41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dministrator\Desktop\2021&#24180;1-7&#26376;&#32974;&#20256;&#26757;&#2760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365853658537"/>
          <c:y val="0.0129492600422833"/>
          <c:w val="0.550169805495523"/>
          <c:h val="0.941860465116279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cap="none" spc="0" normalizeH="0" baseline="0">
                    <a:solidFill>
                      <a:srgbClr val="FF0000"/>
                    </a:solidFill>
                    <a:uFill>
                      <a:solidFill>
                        <a:schemeClr val="accent4"/>
                      </a:solidFill>
                    </a:uFill>
                    <a:latin typeface="+mn-lt"/>
                    <a:ea typeface="楷体" panose="02010609060101010101" charset="-122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'[2021年1-7月胎传梅毒.xls]Sheet1'!$B$1:$C$1</c:f>
              <c:strCache>
                <c:ptCount val="2"/>
                <c:pt idx="0">
                  <c:v>2020年其他国家/地区肝癌死亡人数</c:v>
                </c:pt>
                <c:pt idx="1">
                  <c:v>2020年我国肝癌死亡人数</c:v>
                </c:pt>
              </c:strCache>
            </c:strRef>
          </c:cat>
          <c:val>
            <c:numRef>
              <c:f>'[2021年1-7月胎传梅毒.xls]Sheet1'!$B$2:$C$2</c:f>
              <c:numCache>
                <c:formatCode>General</c:formatCode>
                <c:ptCount val="2"/>
                <c:pt idx="0">
                  <c:v>439028</c:v>
                </c:pt>
                <c:pt idx="1">
                  <c:v>391152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cap="none" spc="0" normalizeH="0" baseline="0">
                <a:solidFill>
                  <a:srgbClr val="FF0000"/>
                </a:solidFill>
                <a:uFill>
                  <a:solidFill>
                    <a:schemeClr val="accent4"/>
                  </a:solidFill>
                </a:uFill>
                <a:latin typeface="+mn-lt"/>
                <a:ea typeface="楷体" panose="02010609060101010101" charset="-122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1" i="0" u="none" strike="noStrike" kern="1200" cap="none" spc="0" normalizeH="0" baseline="0">
                <a:solidFill>
                  <a:srgbClr val="FF0000"/>
                </a:solidFill>
                <a:uFill>
                  <a:solidFill>
                    <a:schemeClr val="accent4"/>
                  </a:solidFill>
                </a:uFill>
                <a:latin typeface="+mn-lt"/>
                <a:ea typeface="楷体" panose="02010609060101010101" charset="-122"/>
                <a:cs typeface="+mn-cs"/>
              </a:defRPr>
            </a:pPr>
          </a:p>
        </c:txPr>
      </c:legendEntry>
      <c:layout>
        <c:manualLayout>
          <c:xMode val="edge"/>
          <c:yMode val="edge"/>
          <c:x val="0.73643166601024"/>
          <c:y val="0.584128360797919"/>
          <c:w val="0.243245372193777"/>
          <c:h val="0.27435675050592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cap="none" spc="0" normalizeH="0" baseline="0">
              <a:solidFill>
                <a:srgbClr val="FF0000"/>
              </a:solidFill>
              <a:uFill>
                <a:solidFill>
                  <a:schemeClr val="accent4"/>
                </a:solidFill>
              </a:uFill>
              <a:latin typeface="+mn-lt"/>
              <a:ea typeface="楷体" panose="02010609060101010101" charset="-122"/>
              <a:cs typeface="+mn-cs"/>
            </a:defRPr>
          </a:pPr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zh-CN" sz="1400" b="1" u="none" strike="noStrike" kern="1200" cap="none" spc="0" normalizeH="0">
          <a:solidFill>
            <a:srgbClr val="FF0000"/>
          </a:solidFill>
          <a:uFill>
            <a:solidFill>
              <a:schemeClr val="accent4"/>
            </a:solidFill>
          </a:uFill>
          <a:ea typeface="楷体" panose="02010609060101010101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036274-EAF7-47BA-8889-D1B3504C6EEB}" type="datetimeFigureOut">
              <a:rPr lang="zh-CN" altLang="en-US"/>
            </a:fld>
            <a:endParaRPr lang="en-US" altLang="zh-CN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2FA20F-BECC-4294-A261-8FCCCC867DEC}" type="slidenum">
              <a:rPr lang="zh-CN" altLang="en-US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945" tIns="45972" rIns="91945" bIns="45972" anchor="b"/>
          <a:lstStyle/>
          <a:p>
            <a:pPr algn="r" defTabSz="919480"/>
            <a:fld id="{8F1BB9C0-6BF5-47EA-8EE7-60B1EC912923}" type="slidenum">
              <a:rPr kumimoji="1" lang="en-US" altLang="zh-CN" sz="1200">
                <a:latin typeface="Times New Roman" panose="02020603050405020304" pitchFamily="18" charset="0"/>
              </a:rPr>
            </a:fld>
            <a:endParaRPr kumimoji="1" lang="en-US" altLang="zh-CN" sz="1200">
              <a:latin typeface="Times New Roman" panose="02020603050405020304" pitchFamily="18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91945" tIns="45972" rIns="91945" bIns="45972" numCol="1" anchor="t" anchorCtr="0" compatLnSpc="1"/>
          <a:lstStyle/>
          <a:p>
            <a:pPr eaLnBrk="1" hangingPunct="1"/>
            <a:endParaRPr lang="th-TH" altLang="zh-CN" smtClean="0">
              <a:ea typeface="Cordia New" panose="020B03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9700" y="303213"/>
            <a:ext cx="120523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7143" y="2451663"/>
            <a:ext cx="1986987" cy="198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76225"/>
            <a:ext cx="1219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0"/>
          <p:cNvSpPr txBox="1"/>
          <p:nvPr userDrawn="1"/>
        </p:nvSpPr>
        <p:spPr>
          <a:xfrm>
            <a:off x="139700" y="584200"/>
            <a:ext cx="3606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健康高于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财富</a:t>
            </a:r>
            <a:r>
              <a:rPr lang="en-US" altLang="zh-CN" sz="1400" baseline="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疾病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重在预防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1400" y="1449728"/>
            <a:ext cx="9829800" cy="7028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2900" y="4616604"/>
            <a:ext cx="9144000" cy="8579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AC0B-FF13-4F19-8D3D-712F5BCE76EF}" type="datetimeFigureOut">
              <a:rPr lang="zh-CN" altLang="en-US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71000" y="632618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76B8-60AB-4E56-8E19-7A3D82F93D4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5400" y="976313"/>
            <a:ext cx="12192000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94" y="203330"/>
            <a:ext cx="869820" cy="8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974725"/>
            <a:ext cx="121920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2"/>
          <p:cNvSpPr txBox="1"/>
          <p:nvPr userDrawn="1"/>
        </p:nvSpPr>
        <p:spPr>
          <a:xfrm>
            <a:off x="1054100" y="765175"/>
            <a:ext cx="3670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健康高于财富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疾病重在预防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文本框 10"/>
          <p:cNvSpPr txBox="1"/>
          <p:nvPr userDrawn="1"/>
        </p:nvSpPr>
        <p:spPr>
          <a:xfrm>
            <a:off x="91684" y="1243013"/>
            <a:ext cx="3606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健康高于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财富</a:t>
            </a:r>
            <a:r>
              <a:rPr lang="en-US" altLang="zh-CN" sz="1400" baseline="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疾病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重在预防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649" y="489466"/>
            <a:ext cx="8204200" cy="627620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518266"/>
            <a:ext cx="10515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4724400" y="6429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CBDE4-79B6-465F-80DF-BECBF88EAEE2}" type="datetimeFigureOut">
              <a:rPr lang="zh-CN" altLang="en-US"/>
            </a:fld>
            <a:endParaRPr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368300" y="6373813"/>
            <a:ext cx="469900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AD8ADC32-A7AB-4284-AADE-02BEE2FD32F8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AEBF-FD98-4E00-BFC5-B2D51ED5F36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C467-9424-48B0-9976-D34C409DBB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4556-4F7B-4861-B50B-93B9CB4603F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FDCB-BBEC-437F-9E2E-200C86344D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834563" y="6184900"/>
            <a:ext cx="18240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4724400" y="64246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EE722-2D99-4B6D-A944-16158C1CBD53}" type="datetimeFigureOut">
              <a:rPr lang="zh-CN" altLang="en-US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177800" y="6423025"/>
            <a:ext cx="520700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C65AF64-7C1B-4743-9CD0-841D3FED45C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4925-01A6-4048-B001-2910CED1126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417C-7AC2-4132-9C7C-5C5C02E658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1E0C-D73B-4C60-B683-EB3706CD599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0DFF-5AF8-47C6-B589-EF4C894E68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0B75-9A28-41C6-A7E3-85017E05375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7300-F355-424B-8E55-FD9BB33ACA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EC20-B120-488D-A240-642FB12B8F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FE70F-F7B3-47AE-9D93-B5BC462FB6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1E1E5E-E475-4EEE-ABE2-BC00BA80A2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ABF8D7-26A9-482A-8525-8C165752F26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19.xml"/><Relationship Id="rId7" Type="http://schemas.openxmlformats.org/officeDocument/2006/relationships/image" Target="../media/image20.png"/><Relationship Id="rId6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tags" Target="../tags/tag17.xml"/><Relationship Id="rId3" Type="http://schemas.openxmlformats.org/officeDocument/2006/relationships/image" Target="../media/image18.png"/><Relationship Id="rId2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10" Type="http://schemas.openxmlformats.org/officeDocument/2006/relationships/tags" Target="../tags/tag20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png"/><Relationship Id="rId7" Type="http://schemas.openxmlformats.org/officeDocument/2006/relationships/tags" Target="../tags/tag31.xml"/><Relationship Id="rId6" Type="http://schemas.openxmlformats.org/officeDocument/2006/relationships/image" Target="../media/image30.png"/><Relationship Id="rId5" Type="http://schemas.openxmlformats.org/officeDocument/2006/relationships/tags" Target="../tags/tag30.xml"/><Relationship Id="rId4" Type="http://schemas.openxmlformats.org/officeDocument/2006/relationships/image" Target="../media/image29.png"/><Relationship Id="rId3" Type="http://schemas.openxmlformats.org/officeDocument/2006/relationships/tags" Target="../tags/tag29.xml"/><Relationship Id="rId2" Type="http://schemas.openxmlformats.org/officeDocument/2006/relationships/image" Target="../media/image28.png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tags" Target="../tags/tag33.xml"/><Relationship Id="rId2" Type="http://schemas.openxmlformats.org/officeDocument/2006/relationships/image" Target="../media/image32.png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tags" Target="../tags/tag34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tags" Target="../tags/tag36.xml"/><Relationship Id="rId2" Type="http://schemas.openxmlformats.org/officeDocument/2006/relationships/image" Target="../media/image35.png"/><Relationship Id="rId1" Type="http://schemas.openxmlformats.org/officeDocument/2006/relationships/tags" Target="../tags/tag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tags" Target="../tags/tag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tags" Target="../tags/tag5.xml"/><Relationship Id="rId4" Type="http://schemas.openxmlformats.org/officeDocument/2006/relationships/image" Target="../media/image9.jpeg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tags" Target="../tags/tag40.xml"/><Relationship Id="rId4" Type="http://schemas.openxmlformats.org/officeDocument/2006/relationships/image" Target="../media/image39.png"/><Relationship Id="rId3" Type="http://schemas.openxmlformats.org/officeDocument/2006/relationships/tags" Target="../tags/tag39.xml"/><Relationship Id="rId2" Type="http://schemas.openxmlformats.org/officeDocument/2006/relationships/image" Target="../media/image38.png"/><Relationship Id="rId1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tags" Target="../tags/tag14.xml"/><Relationship Id="rId2" Type="http://schemas.openxmlformats.org/officeDocument/2006/relationships/image" Target="../media/image16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811213" y="735013"/>
            <a:ext cx="10528300" cy="170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/>
            <a:r>
              <a:rPr lang="zh-CN" altLang="zh-CN" sz="4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丙型肝炎宣传教育知识要点介绍</a:t>
            </a:r>
            <a:endParaRPr kumimoji="1" lang="zh-CN" sz="4800">
              <a:solidFill>
                <a:srgbClr val="2050E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453005" y="4749483"/>
            <a:ext cx="6624638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kumimoji="1" lang="en-US" altLang="zh-CN" sz="2800" b="1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kumimoji="1" lang="en-US" altLang="zh-CN" sz="2800" b="1">
                <a:solidFill>
                  <a:srgbClr val="2050E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kumimoji="1" lang="en-US" altLang="zh-CN" sz="2800" b="1">
                <a:solidFill>
                  <a:srgbClr val="2050E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kumimoji="1" lang="zh-CN" altLang="en-US" sz="2800" b="1">
                <a:solidFill>
                  <a:srgbClr val="2050E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kumimoji="1" lang="en-US" altLang="zh-CN" sz="2800" b="1">
                <a:solidFill>
                  <a:srgbClr val="2050E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kumimoji="1" lang="zh-CN" altLang="en-US" sz="2800" b="1">
                <a:solidFill>
                  <a:srgbClr val="2050E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endParaRPr kumimoji="1" lang="zh-CN" altLang="en-US" sz="2800" b="1">
              <a:solidFill>
                <a:srgbClr val="2050E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B6DA583-B048-4ED4-966D-5470760ACE73}" type="slidenum">
              <a:rPr lang="zh-CN" altLang="en-US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0" y="1518285"/>
            <a:ext cx="8733155" cy="4656455"/>
          </a:xfrm>
        </p:spPr>
        <p:txBody>
          <a:bodyPr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32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全球估计有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7100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万人感染慢性丙型肝炎病毒</a:t>
            </a:r>
            <a:endParaRPr kumimoji="0" lang="zh-CN" altLang="en-US" sz="32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全国丙肝患者约有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760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万人，每年发现并报告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20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万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例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有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种被纳入医保目录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三种进口药物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一种国产药物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90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%以上的丙型肝炎患者口服直接抗病毒药物(DAA)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12周，可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实现彻底治愈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kern="1200" cap="none" spc="0" normalizeH="0" baseline="0" noProof="1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1200" cap="none" spc="0" normalizeH="0" baseline="0" noProof="1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1200" cap="none" spc="0" normalizeH="0" baseline="0" noProof="1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1200" cap="none" spc="0" normalizeH="0" baseline="0" noProof="1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3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0" y="60325"/>
            <a:ext cx="10200005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73465" y="2066925"/>
            <a:ext cx="1496060" cy="2301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169525" y="1670685"/>
            <a:ext cx="1749425" cy="2454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001125" y="4440555"/>
            <a:ext cx="2809875" cy="1600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457950" y="4995545"/>
            <a:ext cx="2215515" cy="11791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B6DA583-B048-4ED4-966D-5470760ACE73}" type="slidenum">
              <a:rPr lang="zh-CN" altLang="en-US"/>
            </a:fld>
            <a:endParaRPr lang="zh-CN" altLang="en-US"/>
          </a:p>
        </p:txBody>
      </p:sp>
      <p:pic>
        <p:nvPicPr>
          <p:cNvPr id="3" name="图片 2" descr="6R()GP`6G8B%}Z6[4$X98F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54835" y="356235"/>
            <a:ext cx="7908290" cy="5770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B6DA583-B048-4ED4-966D-5470760ACE73}" type="slidenum">
              <a:rPr lang="zh-CN" altLang="en-US"/>
            </a:fld>
            <a:endParaRPr lang="zh-CN" altLang="en-US"/>
          </a:p>
        </p:txBody>
      </p:sp>
      <p:pic>
        <p:nvPicPr>
          <p:cNvPr id="5" name="图片 4" descr="$$O45N9LEC1{WOUVXBURX@T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62735" y="510540"/>
            <a:ext cx="9791065" cy="5648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__TDONV6T{OCXCV`64C9G]H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3865" y="374015"/>
            <a:ext cx="10844530" cy="57162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_UBBN[6)(I0TV9~@F(K4[L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2170" y="422910"/>
            <a:ext cx="10276840" cy="5274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JD)%{)@CCBRUNGPB]J5F@`S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525905"/>
            <a:ext cx="12192000" cy="46602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36600" y="401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u="none" strike="noStrike" kern="0" cap="none" spc="0" normalizeH="0">
                <a:solidFill>
                  <a:srgbClr val="0000FF"/>
                </a:solidFill>
                <a:uFillTx/>
                <a:latin typeface="+mj-lt"/>
                <a:ea typeface="楷体" panose="02010609060101010101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endParaRPr lang="en-US" altLang="zh-CN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丙肝从发现到治愈</a:t>
            </a:r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-1</a:t>
            </a:r>
            <a:endParaRPr lang="en-US" altLang="zh-CN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544955"/>
            <a:ext cx="12106275" cy="4470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>
                <a:highlight>
                  <a:srgbClr val="FFFF00"/>
                </a:highlight>
                <a:sym typeface="+mn-ea"/>
              </a:rPr>
              <a:t>1989</a:t>
            </a:r>
            <a:r>
              <a:rPr lang="zh-CN" altLang="en-US" sz="2800">
                <a:highlight>
                  <a:srgbClr val="FFFF00"/>
                </a:highlight>
                <a:sym typeface="+mn-ea"/>
              </a:rPr>
              <a:t>年</a:t>
            </a:r>
            <a:r>
              <a:rPr lang="zh-CN" altLang="en-US" sz="2800">
                <a:sym typeface="+mn-ea"/>
              </a:rPr>
              <a:t>：发现丙型肝炎病毒</a:t>
            </a:r>
            <a:r>
              <a:rPr lang="en-US" altLang="zh-CN" sz="2800">
                <a:sym typeface="+mn-ea"/>
              </a:rPr>
              <a:t>-</a:t>
            </a:r>
            <a:r>
              <a:rPr lang="zh-CN" altLang="en-US" sz="2800">
                <a:sym typeface="+mn-ea"/>
              </a:rPr>
              <a:t>非甲非乙型肝炎病毒</a:t>
            </a:r>
            <a:endParaRPr lang="zh-CN" altLang="en-US" sz="2800"/>
          </a:p>
          <a:p>
            <a:endParaRPr lang="en-US" altLang="zh-CN" sz="2800">
              <a:sym typeface="+mn-ea"/>
            </a:endParaRPr>
          </a:p>
          <a:p>
            <a:r>
              <a:rPr lang="en-US" altLang="zh-CN" sz="2800">
                <a:highlight>
                  <a:srgbClr val="FFFF00"/>
                </a:highlight>
                <a:sym typeface="+mn-ea"/>
              </a:rPr>
              <a:t>1991</a:t>
            </a:r>
            <a:r>
              <a:rPr lang="zh-CN" altLang="en-US" sz="2800">
                <a:highlight>
                  <a:srgbClr val="FFFF00"/>
                </a:highlight>
                <a:sym typeface="+mn-ea"/>
              </a:rPr>
              <a:t>年</a:t>
            </a:r>
            <a:r>
              <a:rPr lang="zh-CN" altLang="en-US" sz="2800">
                <a:sym typeface="+mn-ea"/>
              </a:rPr>
              <a:t>：首次治疗丙型肝炎</a:t>
            </a:r>
            <a:endParaRPr lang="zh-CN" altLang="en-US" sz="2800"/>
          </a:p>
          <a:p>
            <a:pPr lvl="1"/>
            <a:r>
              <a:rPr lang="en-US" altLang="zh-CN" sz="2800">
                <a:sym typeface="+mn-ea"/>
              </a:rPr>
              <a:t>   </a:t>
            </a:r>
            <a:r>
              <a:rPr lang="zh-CN" altLang="en-US" sz="2800">
                <a:sym typeface="+mn-ea"/>
              </a:rPr>
              <a:t>美国</a:t>
            </a:r>
            <a:r>
              <a:rPr lang="en-US" altLang="zh-CN" sz="2800">
                <a:sym typeface="+mn-ea"/>
              </a:rPr>
              <a:t>FDA</a:t>
            </a:r>
            <a:r>
              <a:rPr lang="zh-CN" altLang="en-US" sz="2800">
                <a:sym typeface="+mn-ea"/>
              </a:rPr>
              <a:t>首次批准丙肝治疗药物</a:t>
            </a:r>
            <a:r>
              <a:rPr lang="en-US" altLang="zh-CN" sz="2800">
                <a:sym typeface="+mn-ea"/>
              </a:rPr>
              <a:t>-</a:t>
            </a:r>
            <a:r>
              <a:rPr lang="zh-CN" altLang="en-US" sz="2800">
                <a:sym typeface="+mn-ea"/>
              </a:rPr>
              <a:t>干扰素</a:t>
            </a:r>
            <a:r>
              <a:rPr lang="zh-CN" altLang="en-US" sz="2800">
                <a:cs typeface="Arial" panose="020B0604020202020204" pitchFamily="34" charset="0"/>
                <a:sym typeface="+mn-ea"/>
              </a:rPr>
              <a:t>ɑ</a:t>
            </a:r>
            <a:r>
              <a:rPr lang="en-US" altLang="zh-CN" sz="2800">
                <a:cs typeface="Arial" panose="020B0604020202020204" pitchFamily="34" charset="0"/>
                <a:sym typeface="+mn-ea"/>
              </a:rPr>
              <a:t>-2b</a:t>
            </a:r>
            <a:r>
              <a:rPr lang="zh-CN" altLang="zh-CN" sz="2800">
                <a:cs typeface="Arial" panose="020B0604020202020204" pitchFamily="34" charset="0"/>
                <a:sym typeface="+mn-ea"/>
              </a:rPr>
              <a:t>，但持续病毒学应答率很低，治愈率仅为</a:t>
            </a:r>
            <a:r>
              <a:rPr lang="en-US" altLang="zh-CN" sz="2800">
                <a:cs typeface="Arial" panose="020B0604020202020204" pitchFamily="34" charset="0"/>
                <a:sym typeface="+mn-ea"/>
              </a:rPr>
              <a:t>6%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altLang="zh-CN" sz="2800">
              <a:cs typeface="Arial" panose="020B0604020202020204" pitchFamily="34" charset="0"/>
              <a:sym typeface="+mn-ea"/>
            </a:endParaRPr>
          </a:p>
          <a:p>
            <a:pPr lvl="0"/>
            <a:r>
              <a:rPr lang="en-US" altLang="zh-CN" sz="2800">
                <a:highlight>
                  <a:srgbClr val="FFFF00"/>
                </a:highlight>
                <a:cs typeface="Arial" panose="020B0604020202020204" pitchFamily="34" charset="0"/>
                <a:sym typeface="+mn-ea"/>
              </a:rPr>
              <a:t>2010</a:t>
            </a:r>
            <a:r>
              <a:rPr lang="zh-CN" altLang="en-US" sz="2800">
                <a:highlight>
                  <a:srgbClr val="FFFF00"/>
                </a:highlight>
                <a:cs typeface="Arial" panose="020B0604020202020204" pitchFamily="34" charset="0"/>
                <a:sym typeface="+mn-ea"/>
              </a:rPr>
              <a:t>年</a:t>
            </a:r>
            <a:r>
              <a:rPr lang="zh-CN" altLang="en-US" sz="2800">
                <a:cs typeface="Arial" panose="020B0604020202020204" pitchFamily="34" charset="0"/>
                <a:sym typeface="+mn-ea"/>
              </a:rPr>
              <a:t>：快速检测问世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2800">
                <a:cs typeface="Arial" panose="020B0604020202020204" pitchFamily="34" charset="0"/>
                <a:sym typeface="+mn-ea"/>
              </a:rPr>
              <a:t>FDA</a:t>
            </a:r>
            <a:r>
              <a:rPr lang="zh-CN" altLang="en-US" sz="2800">
                <a:cs typeface="Arial" panose="020B0604020202020204" pitchFamily="34" charset="0"/>
                <a:sym typeface="+mn-ea"/>
              </a:rPr>
              <a:t>批准了第一个</a:t>
            </a:r>
            <a:r>
              <a:rPr lang="en-US" altLang="zh-CN" sz="2800">
                <a:cs typeface="Arial" panose="020B0604020202020204" pitchFamily="34" charset="0"/>
                <a:sym typeface="+mn-ea"/>
              </a:rPr>
              <a:t>HCV</a:t>
            </a:r>
            <a:r>
              <a:rPr lang="zh-CN" altLang="en-US" sz="2800">
                <a:cs typeface="Arial" panose="020B0604020202020204" pitchFamily="34" charset="0"/>
                <a:sym typeface="+mn-ea"/>
              </a:rPr>
              <a:t>快速血液检测，用于</a:t>
            </a:r>
            <a:r>
              <a:rPr lang="en-US" altLang="zh-CN" sz="2800">
                <a:cs typeface="Arial" panose="020B0604020202020204" pitchFamily="34" charset="0"/>
                <a:sym typeface="+mn-ea"/>
              </a:rPr>
              <a:t>15</a:t>
            </a:r>
            <a:r>
              <a:rPr lang="zh-CN" altLang="en-US" sz="2800">
                <a:cs typeface="Arial" panose="020B0604020202020204" pitchFamily="34" charset="0"/>
                <a:sym typeface="+mn-ea"/>
              </a:rPr>
              <a:t>岁及以上高危患者，该检测仅在</a:t>
            </a:r>
            <a:r>
              <a:rPr lang="en-US" altLang="zh-CN" sz="2800">
                <a:cs typeface="Arial" panose="020B0604020202020204" pitchFamily="34" charset="0"/>
                <a:sym typeface="+mn-ea"/>
              </a:rPr>
              <a:t>20</a:t>
            </a:r>
            <a:r>
              <a:rPr lang="zh-CN" altLang="en-US" sz="2800">
                <a:cs typeface="Arial" panose="020B0604020202020204" pitchFamily="34" charset="0"/>
                <a:sym typeface="+mn-ea"/>
              </a:rPr>
              <a:t>分钟内即可获得结果</a:t>
            </a:r>
            <a:endParaRPr lang="zh-CN" altLang="en-US" sz="2800"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丙肝从发现到治愈</a:t>
            </a:r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-2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93850"/>
            <a:ext cx="11934190" cy="4561205"/>
          </a:xfrm>
        </p:spPr>
        <p:txBody>
          <a:bodyPr/>
          <a:p>
            <a:pPr indent="0" latinLnBrk="0">
              <a:lnSpc>
                <a:spcPts val="3800"/>
              </a:lnSpc>
              <a:spcBef>
                <a:spcPts val="0"/>
              </a:spcBef>
            </a:pPr>
            <a:r>
              <a:rPr lang="en-US" altLang="zh-CN" sz="2400">
                <a:sym typeface="+mn-ea"/>
              </a:rPr>
              <a:t>2011</a:t>
            </a:r>
            <a:r>
              <a:rPr lang="zh-CN" altLang="en-US" sz="2400">
                <a:sym typeface="+mn-ea"/>
              </a:rPr>
              <a:t>年：</a:t>
            </a:r>
            <a:r>
              <a:rPr lang="en-US" altLang="zh-CN" sz="2400">
                <a:sym typeface="+mn-ea"/>
              </a:rPr>
              <a:t>7</a:t>
            </a:r>
            <a:r>
              <a:rPr lang="zh-CN" altLang="en-US" sz="2400">
                <a:sym typeface="+mn-ea"/>
              </a:rPr>
              <a:t>月</a:t>
            </a:r>
            <a:r>
              <a:rPr lang="en-US" altLang="zh-CN" sz="2400">
                <a:sym typeface="+mn-ea"/>
              </a:rPr>
              <a:t>28</a:t>
            </a:r>
            <a:r>
              <a:rPr lang="zh-CN" altLang="en-US" sz="2400">
                <a:sym typeface="+mn-ea"/>
              </a:rPr>
              <a:t>日</a:t>
            </a:r>
            <a:r>
              <a:rPr lang="en-US" altLang="zh-CN" sz="24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第一个世界肝炎日：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新药开发</a:t>
            </a:r>
            <a:endParaRPr lang="zh-CN" altLang="en-US" sz="2400"/>
          </a:p>
          <a:p>
            <a:pPr lvl="1" indent="0" latinLnBrk="0">
              <a:lnSpc>
                <a:spcPts val="3800"/>
              </a:lnSpc>
              <a:spcBef>
                <a:spcPts val="0"/>
              </a:spcBef>
            </a:pPr>
            <a:r>
              <a:rPr lang="zh-CN" altLang="en-US">
                <a:sym typeface="+mn-ea"/>
              </a:rPr>
              <a:t>在全球丙肝负担日益沉重，影响</a:t>
            </a:r>
            <a:r>
              <a:rPr lang="en-US" altLang="zh-CN">
                <a:sym typeface="+mn-ea"/>
              </a:rPr>
              <a:t>1.5-1.7</a:t>
            </a:r>
            <a:r>
              <a:rPr lang="zh-CN" altLang="en-US">
                <a:sym typeface="+mn-ea"/>
              </a:rPr>
              <a:t>亿人生命健康背景下，</a:t>
            </a:r>
            <a:r>
              <a:rPr lang="en-US" altLang="zh-CN">
                <a:sym typeface="+mn-ea"/>
              </a:rPr>
              <a:t>WHO</a:t>
            </a:r>
            <a:r>
              <a:rPr lang="zh-CN" altLang="en-US">
                <a:sym typeface="+mn-ea"/>
              </a:rPr>
              <a:t>及美国总统奥巴马正式宣布</a:t>
            </a:r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28</a:t>
            </a:r>
            <a:r>
              <a:rPr lang="zh-CN" altLang="en-US">
                <a:sym typeface="+mn-ea"/>
              </a:rPr>
              <a:t>日为世界肝炎日</a:t>
            </a:r>
            <a:endParaRPr lang="zh-CN" altLang="en-US"/>
          </a:p>
          <a:p>
            <a:pPr lvl="1" indent="0" latinLnBrk="0">
              <a:lnSpc>
                <a:spcPts val="3800"/>
              </a:lnSpc>
              <a:spcBef>
                <a:spcPts val="0"/>
              </a:spcBef>
            </a:pPr>
            <a:r>
              <a:rPr lang="zh-CN" altLang="en-US">
                <a:sym typeface="+mn-ea"/>
              </a:rPr>
              <a:t>同一年，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第一代</a:t>
            </a:r>
            <a:r>
              <a:rPr lang="zh-CN" altLang="en-US">
                <a:sym typeface="+mn-ea"/>
              </a:rPr>
              <a:t>抗病毒药物，蛋白酶抑制剂暂露头角，可直接作用于</a:t>
            </a:r>
            <a:r>
              <a:rPr lang="en-US" altLang="zh-CN">
                <a:sym typeface="+mn-ea"/>
              </a:rPr>
              <a:t>HCV</a:t>
            </a:r>
            <a:r>
              <a:rPr lang="zh-CN" altLang="en-US">
                <a:sym typeface="+mn-ea"/>
              </a:rPr>
              <a:t>的非结构蛋白，干扰病毒在宿主肝细胞内的复制和组装，当其与聚乙二醇干扰素及利巴韦林联用</a:t>
            </a:r>
            <a:r>
              <a:rPr lang="en-US" altLang="zh-CN">
                <a:sym typeface="+mn-ea"/>
              </a:rPr>
              <a:t>24-48</a:t>
            </a:r>
            <a:r>
              <a:rPr lang="zh-CN" altLang="en-US">
                <a:sym typeface="+mn-ea"/>
              </a:rPr>
              <a:t>周时，基因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型</a:t>
            </a:r>
            <a:r>
              <a:rPr lang="en-US" altLang="zh-CN">
                <a:sym typeface="+mn-ea"/>
              </a:rPr>
              <a:t>HCV</a:t>
            </a:r>
            <a:r>
              <a:rPr lang="zh-CN" altLang="en-US">
                <a:sym typeface="+mn-ea"/>
              </a:rPr>
              <a:t>患者的治愈率可提高至</a:t>
            </a:r>
            <a:r>
              <a:rPr lang="en-US" altLang="zh-CN">
                <a:sym typeface="+mn-ea"/>
              </a:rPr>
              <a:t>70%</a:t>
            </a:r>
            <a:endParaRPr lang="en-US" altLang="zh-CN"/>
          </a:p>
          <a:p>
            <a:pPr lvl="0" indent="0" latinLnBrk="0">
              <a:lnSpc>
                <a:spcPts val="3800"/>
              </a:lnSpc>
              <a:spcBef>
                <a:spcPts val="0"/>
              </a:spcBef>
            </a:pPr>
            <a:r>
              <a:rPr lang="en-US" altLang="zh-CN" sz="2400">
                <a:sym typeface="+mn-ea"/>
              </a:rPr>
              <a:t>2013</a:t>
            </a:r>
            <a:r>
              <a:rPr lang="zh-CN" altLang="zh-CN" sz="2400">
                <a:sym typeface="+mn-ea"/>
              </a:rPr>
              <a:t>年：</a:t>
            </a:r>
            <a:r>
              <a:rPr lang="en-US" altLang="zh-CN" sz="2400">
                <a:sym typeface="+mn-ea"/>
              </a:rPr>
              <a:t>FDA</a:t>
            </a:r>
            <a:r>
              <a:rPr lang="zh-CN" altLang="en-US" sz="2400">
                <a:sym typeface="+mn-ea"/>
              </a:rPr>
              <a:t>批准了新抗病毒药物</a:t>
            </a:r>
            <a:endParaRPr lang="zh-CN" altLang="en-US" sz="2400"/>
          </a:p>
          <a:p>
            <a:pPr lvl="1" indent="0" latinLnBrk="0">
              <a:lnSpc>
                <a:spcPts val="3800"/>
              </a:lnSpc>
              <a:spcBef>
                <a:spcPts val="0"/>
              </a:spcBef>
            </a:pPr>
            <a:r>
              <a:rPr lang="zh-CN" altLang="en-US">
                <a:sym typeface="+mn-ea"/>
              </a:rPr>
              <a:t>当使用全口服药方案治疗，或与聚乙二醇干扰素、利巴韦林联用时，预计</a:t>
            </a:r>
            <a:r>
              <a:rPr lang="en-US" altLang="zh-CN">
                <a:sym typeface="+mn-ea"/>
              </a:rPr>
              <a:t>90%</a:t>
            </a:r>
            <a:r>
              <a:rPr lang="zh-CN" altLang="en-US">
                <a:sym typeface="+mn-ea"/>
              </a:rPr>
              <a:t>的患者经过</a:t>
            </a:r>
            <a:r>
              <a:rPr lang="en-US" altLang="zh-CN">
                <a:sym typeface="+mn-ea"/>
              </a:rPr>
              <a:t>12-24</a:t>
            </a:r>
            <a:r>
              <a:rPr lang="zh-CN" altLang="en-US">
                <a:sym typeface="+mn-ea"/>
              </a:rPr>
              <a:t>周的治疗，将获得治愈，且严重副反应很少</a:t>
            </a:r>
            <a:r>
              <a:rPr lang="en-US" altLang="zh-CN">
                <a:sym typeface="+mn-ea"/>
              </a:rPr>
              <a:t> 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我国丙肝防治历程</a:t>
            </a:r>
            <a:endParaRPr lang="zh-CN" altLang="en-US"/>
          </a:p>
        </p:txBody>
      </p:sp>
      <p:sp>
        <p:nvSpPr>
          <p:cNvPr id="4" name="内容占位符 3"/>
          <p:cNvSpPr/>
          <p:nvPr>
            <p:ph idx="1"/>
          </p:nvPr>
        </p:nvSpPr>
        <p:spPr/>
        <p:txBody>
          <a:bodyPr/>
          <a:p>
            <a:pPr indent="0" latinLnBrk="0">
              <a:lnSpc>
                <a:spcPts val="3200"/>
              </a:lnSpc>
              <a:spcBef>
                <a:spcPts val="0"/>
              </a:spcBef>
            </a:pPr>
            <a:r>
              <a:rPr lang="en-US" altLang="zh-CN" sz="2000">
                <a:sym typeface="+mn-ea"/>
              </a:rPr>
              <a:t>2007</a:t>
            </a:r>
            <a:r>
              <a:rPr lang="zh-CN" altLang="en-US" sz="2000">
                <a:sym typeface="+mn-ea"/>
              </a:rPr>
              <a:t>年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丙肝病例报告纳入艾滋病病例报告月、季、年报（无个案信息）</a:t>
            </a:r>
            <a:endParaRPr lang="zh-CN" altLang="en-US" sz="2000"/>
          </a:p>
          <a:p>
            <a:pPr indent="0" latinLnBrk="0">
              <a:lnSpc>
                <a:spcPts val="3200"/>
              </a:lnSpc>
              <a:spcBef>
                <a:spcPts val="0"/>
              </a:spcBef>
            </a:pPr>
            <a:r>
              <a:rPr lang="en-US" altLang="zh-CN" sz="2000">
                <a:sym typeface="+mn-ea"/>
              </a:rPr>
              <a:t>2007-2010</a:t>
            </a:r>
            <a:r>
              <a:rPr lang="zh-CN" altLang="en-US" sz="2000">
                <a:sym typeface="+mn-ea"/>
              </a:rPr>
              <a:t>年血清流行病学调查（</a:t>
            </a:r>
            <a:r>
              <a:rPr lang="en-US" altLang="zh-CN" sz="2000">
                <a:sym typeface="+mn-ea"/>
              </a:rPr>
              <a:t>15</a:t>
            </a:r>
            <a:r>
              <a:rPr lang="zh-CN" altLang="en-US" sz="2000">
                <a:sym typeface="+mn-ea"/>
              </a:rPr>
              <a:t>类人群，共计</a:t>
            </a:r>
            <a:r>
              <a:rPr lang="en-US" altLang="zh-CN" sz="2000">
                <a:sym typeface="+mn-ea"/>
              </a:rPr>
              <a:t>144459</a:t>
            </a:r>
            <a:r>
              <a:rPr lang="zh-CN" altLang="en-US" sz="2000">
                <a:sym typeface="+mn-ea"/>
              </a:rPr>
              <a:t>人），获得相关人群的</a:t>
            </a:r>
            <a:endParaRPr lang="zh-CN" altLang="en-US" sz="2000"/>
          </a:p>
          <a:p>
            <a:pPr marL="0" indent="0" latinLnBrk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2000">
                <a:sym typeface="+mn-ea"/>
              </a:rPr>
              <a:t>   </a:t>
            </a:r>
            <a:r>
              <a:rPr lang="zh-CN" altLang="en-US" sz="2000">
                <a:sym typeface="+mn-ea"/>
              </a:rPr>
              <a:t>感染状况，对吸食安纳咖人群开展了较系统的专题流调</a:t>
            </a:r>
            <a:endParaRPr lang="zh-CN" altLang="en-US" sz="2000"/>
          </a:p>
          <a:p>
            <a:pPr indent="0" latinLnBrk="0">
              <a:lnSpc>
                <a:spcPts val="3200"/>
              </a:lnSpc>
              <a:spcBef>
                <a:spcPts val="0"/>
              </a:spcBef>
            </a:pPr>
            <a:r>
              <a:rPr lang="en-US" altLang="zh-CN" sz="2000">
                <a:sym typeface="+mn-ea"/>
              </a:rPr>
              <a:t>2010</a:t>
            </a:r>
            <a:r>
              <a:rPr lang="zh-CN" altLang="en-US" sz="2000">
                <a:sym typeface="+mn-ea"/>
              </a:rPr>
              <a:t>年</a:t>
            </a:r>
            <a:r>
              <a:rPr lang="en-US" altLang="zh-CN" sz="2000">
                <a:sym typeface="+mn-ea"/>
              </a:rPr>
              <a:t>  </a:t>
            </a:r>
            <a:r>
              <a:rPr lang="zh-CN" altLang="en-US" sz="2000">
                <a:sym typeface="+mn-ea"/>
              </a:rPr>
              <a:t>丙肝哨点监测系统建立（</a:t>
            </a:r>
            <a:r>
              <a:rPr lang="en-US" altLang="zh-CN" sz="2000">
                <a:sym typeface="+mn-ea"/>
              </a:rPr>
              <a:t>87</a:t>
            </a:r>
            <a:r>
              <a:rPr lang="zh-CN" altLang="en-US" sz="2000">
                <a:sym typeface="+mn-ea"/>
              </a:rPr>
              <a:t>个，</a:t>
            </a:r>
            <a:r>
              <a:rPr lang="en-US" altLang="zh-CN" sz="2000">
                <a:sym typeface="+mn-ea"/>
              </a:rPr>
              <a:t>5</a:t>
            </a:r>
            <a:r>
              <a:rPr lang="zh-CN" altLang="en-US" sz="2000">
                <a:sym typeface="+mn-ea"/>
              </a:rPr>
              <a:t>类人群），整合在艾滋病哨点监测工作</a:t>
            </a:r>
            <a:endParaRPr lang="zh-CN" altLang="en-US" sz="2000">
              <a:sym typeface="+mn-ea"/>
            </a:endParaRPr>
          </a:p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2014.07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：《丙型病毒性肝炎筛查及管理（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WS/T453-2014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）》标准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2017.11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：《中国病毒性肝炎防治规划（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2017-2020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年）》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2018.03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：《丙型肝炎诊断（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WS213-2018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）》标准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2018.09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DAA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纳入《国家基本药物目录（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2018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版）》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2019.12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个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DAAS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组合纳入国家医保目录，平均降价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85%</a:t>
            </a:r>
            <a:endParaRPr lang="en-US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国家医保局、国家卫生健康委《关于做好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2019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年国家医保谈判药品落地工作的通知医保发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{2019}73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号）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丙型肝炎防治指南（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2019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年更新版）》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latinLnBrk="0">
              <a:lnSpc>
                <a:spcPts val="3200"/>
              </a:lnSpc>
              <a:spcBef>
                <a:spcPts val="0"/>
              </a:spcBef>
            </a:pPr>
            <a:endParaRPr lang="zh-CN" altLang="en-US" sz="2000"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我省丙肝防治历程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2014</a:t>
            </a:r>
            <a:r>
              <a:rPr lang="zh-CN" altLang="en-US">
                <a:sym typeface="+mn-ea"/>
              </a:rPr>
              <a:t>年，丙肝防治工作转至性艾所</a:t>
            </a:r>
            <a:endParaRPr lang="zh-CN" altLang="en-US"/>
          </a:p>
          <a:p>
            <a:r>
              <a:rPr lang="en-US" altLang="zh-CN">
                <a:sym typeface="+mn-ea"/>
              </a:rPr>
              <a:t>2015-2017</a:t>
            </a:r>
            <a:r>
              <a:rPr lang="zh-CN" altLang="en-US">
                <a:sym typeface="+mn-ea"/>
              </a:rPr>
              <a:t>先后出台《预防丙型病毒性肝炎医源性传播工作的通知》、《进一步规范丙型肝炎疫情报告的通知》《云南省丙型肝炎防治工作方案（试行）《进一步加强聚集性疫情预警监测和流行病学调查工作的通知》</a:t>
            </a:r>
            <a:endParaRPr lang="zh-CN" altLang="en-US"/>
          </a:p>
          <a:p>
            <a:r>
              <a:rPr lang="zh-CN" altLang="en-US">
                <a:sym typeface="+mn-ea"/>
              </a:rPr>
              <a:t>丙肝聚集性疫情预警</a:t>
            </a:r>
            <a:endParaRPr lang="zh-CN" altLang="en-US"/>
          </a:p>
          <a:p>
            <a:r>
              <a:rPr lang="zh-CN" altLang="en-US">
                <a:sym typeface="+mn-ea"/>
              </a:rPr>
              <a:t>丙肝综合试点项目</a:t>
            </a:r>
            <a:endParaRPr lang="zh-CN" altLang="en-US"/>
          </a:p>
          <a:p>
            <a:r>
              <a:rPr lang="en-US" altLang="zh-CN">
                <a:sym typeface="+mn-ea"/>
              </a:rPr>
              <a:t>……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6388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97805" y="3923665"/>
            <a:ext cx="1596390" cy="1798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内容占位符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94195" y="3823335"/>
            <a:ext cx="1543050" cy="189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37245" y="3636645"/>
            <a:ext cx="1316990" cy="2085340"/>
          </a:xfrm>
          <a:prstGeom prst="rect">
            <a:avLst/>
          </a:prstGeom>
        </p:spPr>
      </p:pic>
      <p:pic>
        <p:nvPicPr>
          <p:cNvPr id="16387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30740" y="3429000"/>
            <a:ext cx="1749425" cy="2332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3391535" y="174625"/>
            <a:ext cx="6170930" cy="890905"/>
          </a:xfrm>
        </p:spPr>
        <p:txBody>
          <a:bodyPr vert="horz" wrap="square" lIns="91440" tIns="45720" rIns="91440" bIns="45720" anchor="ctr" anchorCtr="0"/>
          <a:p>
            <a:r>
              <a:rPr lang="zh-CN" altLang="zh-CN" sz="4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消除肝炎不容等待</a:t>
            </a:r>
            <a:endParaRPr lang="zh-CN" altLang="en-US" sz="4000" b="1" kern="1200" dirty="0">
              <a:cs typeface="微软雅黑" panose="020B0503020204020204" charset="-122"/>
            </a:endParaRPr>
          </a:p>
        </p:txBody>
      </p:sp>
      <p:pic>
        <p:nvPicPr>
          <p:cNvPr id="3074" name="内容占位符 1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513205"/>
            <a:ext cx="6951345" cy="2613025"/>
          </a:xfrm>
        </p:spPr>
      </p:pic>
      <p:sp>
        <p:nvSpPr>
          <p:cNvPr id="10" name="文本框 9"/>
          <p:cNvSpPr txBox="1"/>
          <p:nvPr/>
        </p:nvSpPr>
        <p:spPr>
          <a:xfrm>
            <a:off x="0" y="4788535"/>
            <a:ext cx="6951345" cy="10515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rgbClr val="FF0000"/>
                </a:solidFill>
                <a:sym typeface="+mn-ea"/>
              </a:rPr>
              <a:t>每30秒钟就有一人死于肝炎相关疾病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/>
          </a:p>
        </p:txBody>
      </p:sp>
      <p:pic>
        <p:nvPicPr>
          <p:cNvPr id="3076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37095" y="1761490"/>
            <a:ext cx="4853305" cy="4078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丙型肝炎基本介绍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病原体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丙肝病毒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1989年英国科学家Michael Houghton和他的同事们测出了病毒的基因序列克隆出了丙肝病毒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丙型肝炎是肝硬化和肝癌的一个主要致病因素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indent="0">
              <a:buNone/>
            </a:pPr>
            <a:endParaRPr lang="zh-CN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目前尚无针对丙肝的有效疫苗，但正在开展这方面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的研究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56270" y="332740"/>
            <a:ext cx="2095500" cy="2009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14510" y="3221355"/>
            <a:ext cx="283845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传播途径</a:t>
            </a:r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-1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indent="0">
              <a:lnSpc>
                <a:spcPct val="150000"/>
              </a:lnSpc>
            </a:pP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常见传播途径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 lvl="1" indent="0" latinLnBrk="0">
              <a:lnSpc>
                <a:spcPts val="3300"/>
              </a:lnSpc>
              <a:spcBef>
                <a:spcPts val="0"/>
              </a:spcBef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不安全注射做法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1" indent="0" latinLnBrk="0">
              <a:lnSpc>
                <a:spcPts val="3300"/>
              </a:lnSpc>
              <a:spcBef>
                <a:spcPts val="0"/>
              </a:spcBef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不安全的卫生保健（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重复使用或者没有彻底消毒医疗器械（尤其是针筒和针头</a:t>
            </a: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1" indent="0" latinLnBrk="0">
              <a:lnSpc>
                <a:spcPts val="3300"/>
              </a:lnSpc>
              <a:spcBef>
                <a:spcPts val="0"/>
              </a:spcBef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输入未经筛查的血液和血液制品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1" indent="0" latinLnBrk="0">
              <a:lnSpc>
                <a:spcPts val="3300"/>
              </a:lnSpc>
              <a:spcBef>
                <a:spcPts val="0"/>
              </a:spcBef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注射吸毒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1" indent="0" latinLnBrk="0">
              <a:lnSpc>
                <a:spcPts val="3300"/>
              </a:lnSpc>
              <a:spcBef>
                <a:spcPts val="0"/>
              </a:spcBef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可导致血液接触的性行为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1" indent="0" latinLnBrk="0">
              <a:lnSpc>
                <a:spcPts val="3300"/>
              </a:lnSpc>
              <a:spcBef>
                <a:spcPts val="0"/>
              </a:spcBef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未经严格消毒的牙科器械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1" indent="0" latinLnBrk="0">
              <a:lnSpc>
                <a:spcPts val="3300"/>
              </a:lnSpc>
              <a:spcBef>
                <a:spcPts val="0"/>
              </a:spcBef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内镜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1" indent="0" latinLnBrk="0">
              <a:lnSpc>
                <a:spcPts val="3300"/>
              </a:lnSpc>
              <a:spcBef>
                <a:spcPts val="0"/>
              </a:spcBef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针刺、纹身、扎耳孔、共用牙刷或剃须刀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传播途径-2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71450" lvl="1" indent="0" algn="l" latinLnBrk="0">
              <a:lnSpc>
                <a:spcPts val="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不常见传播途径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 marL="628650" lvl="2" indent="0" algn="l" latinLnBrk="0">
              <a:lnSpc>
                <a:spcPts val="4000"/>
              </a:lnSpc>
              <a:spcBef>
                <a:spcPts val="0"/>
              </a:spcBef>
              <a:buClrTx/>
              <a:buSzTx/>
              <a:buFont typeface="宋体" panose="02010600030101010101" pitchFamily="2" charset="-122"/>
              <a:buChar char="―"/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性行为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1085850" lvl="3" indent="0" algn="l" latinLnBrk="0">
              <a:lnSpc>
                <a:spcPts val="4000"/>
              </a:lnSpc>
              <a:spcBef>
                <a:spcPts val="0"/>
              </a:spcBef>
              <a:buClrTx/>
              <a:buSzTx/>
              <a:buFont typeface="宋体" panose="02010600030101010101" pitchFamily="2" charset="-122"/>
              <a:buChar char="―"/>
            </a:pP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多性伴及感染其他性传播疾病者感染丙肝病毒的危险性更高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628650" lvl="2" indent="0" algn="l" latinLnBrk="0">
              <a:lnSpc>
                <a:spcPts val="4000"/>
              </a:lnSpc>
              <a:spcBef>
                <a:spcPts val="0"/>
              </a:spcBef>
              <a:buClrTx/>
              <a:buSzTx/>
              <a:buFont typeface="宋体" panose="02010600030101010101" pitchFamily="2" charset="-122"/>
              <a:buChar char="―"/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母婴传播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概率小于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6%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母亲体内丙肝病毒量高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增加垂直传播的风险）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lvl="1" indent="0" algn="l" latinLnBrk="0">
              <a:lnSpc>
                <a:spcPts val="4000"/>
              </a:lnSpc>
              <a:buClrTx/>
              <a:buSzTx/>
              <a:buFontTx/>
              <a:buChar char="•"/>
            </a:pP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不传播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628650" lvl="2" indent="0" algn="l" latinLnBrk="0">
              <a:lnSpc>
                <a:spcPts val="4000"/>
              </a:lnSpc>
              <a:spcBef>
                <a:spcPts val="0"/>
              </a:spcBef>
              <a:buClrTx/>
              <a:buSzTx/>
              <a:buFont typeface="宋体" panose="02010600030101010101" pitchFamily="2" charset="-122"/>
              <a:buChar char="―"/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母乳</a:t>
            </a: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628650" lvl="2" indent="0" algn="l" latinLnBrk="0">
              <a:lnSpc>
                <a:spcPts val="4000"/>
              </a:lnSpc>
              <a:spcBef>
                <a:spcPts val="0"/>
              </a:spcBef>
              <a:buClrTx/>
              <a:buSzTx/>
              <a:buFont typeface="宋体" panose="02010600030101010101" pitchFamily="2" charset="-122"/>
              <a:buChar char="―"/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食品或水</a:t>
            </a: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628650" lvl="2" indent="0" algn="l" latinLnBrk="0">
              <a:lnSpc>
                <a:spcPts val="4000"/>
              </a:lnSpc>
              <a:spcBef>
                <a:spcPts val="0"/>
              </a:spcBef>
              <a:buClrTx/>
              <a:buSzTx/>
              <a:buFont typeface="宋体" panose="02010600030101010101" pitchFamily="2" charset="-122"/>
              <a:buChar char="―"/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与感染者拥抱、接吻以及共用食品或饮料</a:t>
            </a: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感染丙肝的妇女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>
                <a:sym typeface="+mn-ea"/>
              </a:rPr>
              <a:t>感染丙肝的妇女应及时治疗，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治愈前应避免怀孕</a:t>
            </a:r>
            <a:endParaRPr lang="zh-CN" altLang="en-US" sz="2800"/>
          </a:p>
          <a:p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确诊感染丙肝病毒的孕妇</a:t>
            </a:r>
            <a:endParaRPr lang="zh-CN" altLang="en-US" sz="2800"/>
          </a:p>
          <a:p>
            <a:pPr lvl="1"/>
            <a:endParaRPr lang="zh-CN" altLang="en-US" sz="2800">
              <a:sym typeface="+mn-ea"/>
            </a:endParaRPr>
          </a:p>
          <a:p>
            <a:pPr lvl="1"/>
            <a:r>
              <a:rPr lang="zh-CN" altLang="en-US" sz="2800">
                <a:solidFill>
                  <a:srgbClr val="00B050"/>
                </a:solidFill>
                <a:sym typeface="+mn-ea"/>
              </a:rPr>
              <a:t>临床上应避免侵入性操作</a:t>
            </a:r>
            <a:endParaRPr lang="zh-CN" altLang="en-US" sz="2800">
              <a:solidFill>
                <a:srgbClr val="00B050"/>
              </a:solidFill>
            </a:endParaRPr>
          </a:p>
          <a:p>
            <a:pPr lvl="1"/>
            <a:r>
              <a:rPr lang="zh-CN" altLang="en-US" sz="2800">
                <a:solidFill>
                  <a:srgbClr val="00B050"/>
                </a:solidFill>
                <a:sym typeface="+mn-ea"/>
              </a:rPr>
              <a:t>尽量缩短产程，分娩时减少会阴侧切、胎膜早破等手术操作</a:t>
            </a:r>
            <a:endParaRPr lang="zh-CN" altLang="en-US" sz="2800">
              <a:solidFill>
                <a:srgbClr val="00B050"/>
              </a:solidFill>
            </a:endParaRPr>
          </a:p>
          <a:p>
            <a:pPr lvl="1"/>
            <a:r>
              <a:rPr lang="zh-CN" altLang="en-US" sz="2800">
                <a:solidFill>
                  <a:srgbClr val="00B050"/>
                </a:solidFill>
                <a:sym typeface="+mn-ea"/>
              </a:rPr>
              <a:t>尽量减少和避免新生儿暴露感染的机会</a:t>
            </a:r>
            <a:endParaRPr lang="zh-CN" altLang="en-US" sz="2800">
              <a:solidFill>
                <a:srgbClr val="00B050"/>
              </a:solidFill>
            </a:endParaRPr>
          </a:p>
          <a:p>
            <a:pPr lvl="1"/>
            <a:r>
              <a:rPr lang="zh-CN" altLang="en-US" sz="2800">
                <a:solidFill>
                  <a:srgbClr val="00B050"/>
                </a:solidFill>
                <a:sym typeface="+mn-ea"/>
              </a:rPr>
              <a:t>感染丙肝病毒的母亲乳头有破损时，应避免母乳喂养</a:t>
            </a:r>
            <a:endParaRPr lang="zh-CN" altLang="en-US" sz="2800">
              <a:solidFill>
                <a:srgbClr val="00B050"/>
              </a:solidFill>
            </a:endParaRPr>
          </a:p>
          <a:p>
            <a:endParaRPr lang="zh-CN" altLang="en-US" sz="28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丙肝临床表现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71450" lvl="1" algn="l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潜伏期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lvl="1"/>
            <a:r>
              <a:rPr lang="en-US" altLang="zh-CN" sz="28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周至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个月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急性症状</a:t>
            </a:r>
            <a:endParaRPr lang="zh-CN" altLang="en-US" sz="2800">
              <a:sym typeface="+mn-ea"/>
            </a:endParaRPr>
          </a:p>
          <a:p>
            <a:pPr lvl="1"/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+mn-ea"/>
              </a:rPr>
              <a:t>发热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+mn-ea"/>
            </a:endParaRPr>
          </a:p>
          <a:p>
            <a:pPr lvl="1"/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+mn-ea"/>
              </a:rPr>
              <a:t>全身乏力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+mn-ea"/>
            </a:endParaRPr>
          </a:p>
          <a:p>
            <a:pPr lvl="1"/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+mn-ea"/>
              </a:rPr>
              <a:t>食欲不振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+mn-ea"/>
            </a:endParaRPr>
          </a:p>
          <a:p>
            <a:pPr lvl="1"/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+mn-ea"/>
              </a:rPr>
              <a:t>恶心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sym typeface="+mn-ea"/>
            </a:endParaRPr>
          </a:p>
          <a:p>
            <a:pPr lvl="1"/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sym typeface="+mn-ea"/>
              </a:rPr>
              <a:t>呕吐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谁需要做丙肝检测？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1935" y="1480185"/>
            <a:ext cx="11949430" cy="482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1147" y="473725"/>
            <a:ext cx="8204200" cy="627620"/>
          </a:xfrm>
        </p:spPr>
        <p:txBody>
          <a:bodyPr/>
          <a:p>
            <a:pPr algn="ctr"/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筛查的时间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B6DA583-B048-4ED4-966D-5470760ACE73}" type="slidenum">
              <a:rPr lang="zh-CN" altLang="en-US"/>
            </a:fld>
            <a:endParaRPr lang="zh-CN" alt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619885"/>
            <a:ext cx="8421370" cy="4486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67955" y="1543050"/>
            <a:ext cx="4191000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健康教育是丙肝防控的社会疫苗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b="1">
              <a:sym typeface="+mn-ea"/>
            </a:endParaRPr>
          </a:p>
          <a:p>
            <a:r>
              <a:rPr lang="zh-CN" altLang="en-US" b="1">
                <a:sym typeface="+mn-ea"/>
              </a:rPr>
              <a:t>普及疾病防治知识，养成良好生活方式</a:t>
            </a:r>
            <a:endParaRPr lang="zh-CN" altLang="en-US" b="1"/>
          </a:p>
          <a:p>
            <a:endParaRPr lang="zh-CN" altLang="en-US" b="1">
              <a:sym typeface="+mn-ea"/>
            </a:endParaRPr>
          </a:p>
          <a:p>
            <a:r>
              <a:rPr lang="zh-CN" altLang="en-US" b="1">
                <a:sym typeface="+mn-ea"/>
              </a:rPr>
              <a:t>营造良好的医疗秩序和社会氛围</a:t>
            </a:r>
            <a:endParaRPr lang="zh-CN" altLang="en-US" b="1"/>
          </a:p>
          <a:p>
            <a:endParaRPr lang="zh-CN" altLang="en-US" b="1">
              <a:sym typeface="+mn-ea"/>
            </a:endParaRPr>
          </a:p>
          <a:p>
            <a:r>
              <a:rPr lang="zh-CN" altLang="en-US" b="1">
                <a:sym typeface="+mn-ea"/>
              </a:rPr>
              <a:t>动员全社会力量积极主动参与丙肝防</a:t>
            </a:r>
            <a:endParaRPr lang="zh-CN" altLang="en-US" b="1"/>
          </a:p>
          <a:p>
            <a:endParaRPr lang="zh-CN" altLang="en-US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做自己健康的第一责任人</a:t>
            </a:r>
            <a:endParaRPr lang="zh-CN" altLang="en-US"/>
          </a:p>
        </p:txBody>
      </p:sp>
      <p:pic>
        <p:nvPicPr>
          <p:cNvPr id="13" name="内容占位符 12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96565" y="1809750"/>
            <a:ext cx="3942715" cy="4351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8280" y="1724025"/>
            <a:ext cx="406400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提高三个意识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自我防范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主动检测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3.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规范治疗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强调两个结合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经常性宣传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</a:t>
            </a: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集中性宣传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重要时间节点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44105" y="1609090"/>
            <a:ext cx="5076825" cy="4417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规范医疗行为（自我医疗）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拒绝非法诊疗和自我医疗</a:t>
            </a: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（纹眉、打耳洞、纹唇线）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拒绝毒品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auto">
              <a:lnSpc>
                <a:spcPct val="150000"/>
              </a:lnSpc>
            </a:pPr>
            <a:endParaRPr lang="zh-CN" altLang="en-US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拒绝共用针具吸毒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责任与义务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2800">
                <a:sym typeface="+mn-ea"/>
              </a:rPr>
              <a:t>丙肝患者的合法权益受法律保护</a:t>
            </a:r>
            <a:endParaRPr lang="zh-CN" altLang="en-US" sz="2800"/>
          </a:p>
          <a:p>
            <a:pPr lvl="1"/>
            <a:endParaRPr lang="zh-CN" altLang="en-US" sz="2800">
              <a:sym typeface="+mn-ea"/>
            </a:endParaRPr>
          </a:p>
          <a:p>
            <a:pPr lvl="1"/>
            <a:r>
              <a:rPr lang="zh-CN" altLang="en-US" sz="2800">
                <a:sym typeface="+mn-ea"/>
              </a:rPr>
              <a:t>任何单位和个人不得歧视丙肝患者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故意传播丙肝的行为要承担法律责任</a:t>
            </a:r>
            <a:endParaRPr lang="zh-CN" altLang="en-US" sz="2800"/>
          </a:p>
          <a:p>
            <a:pPr lvl="1"/>
            <a:endParaRPr lang="zh-CN" altLang="en-US" sz="2800">
              <a:sym typeface="+mn-ea"/>
            </a:endParaRPr>
          </a:p>
          <a:p>
            <a:pPr lvl="1"/>
            <a:r>
              <a:rPr lang="zh-CN" altLang="en-US" sz="2800">
                <a:sym typeface="+mn-ea"/>
              </a:rPr>
              <a:t>丙肝患者不得以任何方式故意传播丙肝病毒，故意传播，给</a:t>
            </a:r>
            <a:endParaRPr lang="zh-CN" altLang="en-US" sz="2800"/>
          </a:p>
          <a:p>
            <a:pPr marL="457200" lvl="1" indent="0">
              <a:buNone/>
            </a:pPr>
            <a:r>
              <a:rPr lang="en-US" altLang="zh-CN" sz="2800">
                <a:sym typeface="+mn-ea"/>
              </a:rPr>
              <a:t> </a:t>
            </a:r>
            <a:r>
              <a:rPr lang="zh-CN" altLang="en-US" sz="2800">
                <a:sym typeface="+mn-ea"/>
              </a:rPr>
              <a:t>他人人身、财产造成损害的，依法承担相应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民事</a:t>
            </a:r>
            <a:r>
              <a:rPr lang="zh-CN" altLang="en-US" sz="2800"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sym typeface="+mn-ea"/>
              </a:rPr>
              <a:t>刑事</a:t>
            </a:r>
            <a:r>
              <a:rPr lang="zh-CN" altLang="en-US" sz="2800">
                <a:sym typeface="+mn-ea"/>
              </a:rPr>
              <a:t>责任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B6DA583-B048-4ED4-966D-5470760ACE73}" type="slidenum">
              <a:rPr lang="zh-CN" altLang="en-US"/>
            </a:fld>
            <a:endParaRPr lang="zh-CN" altLang="en-US"/>
          </a:p>
        </p:txBody>
      </p:sp>
      <p:pic>
        <p:nvPicPr>
          <p:cNvPr id="4100" name="内容占位符 1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5890" y="65405"/>
            <a:ext cx="10053320" cy="11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图片 4" descr="whd-tiles-zh-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2240" y="1550670"/>
            <a:ext cx="7245350" cy="227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6" descr="whd-tiles-zh-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1765" y="3907790"/>
            <a:ext cx="5355590" cy="226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56170" y="1550670"/>
            <a:ext cx="4234815" cy="4558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资料来源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770" y="1487170"/>
            <a:ext cx="4805680" cy="464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70450" y="1487170"/>
            <a:ext cx="3883025" cy="464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58530" y="1487170"/>
            <a:ext cx="3633470" cy="46488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矩形 2"/>
          <p:cNvSpPr/>
          <p:nvPr/>
        </p:nvSpPr>
        <p:spPr>
          <a:xfrm>
            <a:off x="2065020" y="3395980"/>
            <a:ext cx="10074275" cy="808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44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endParaRPr lang="zh-CN" altLang="en-US" sz="9600" b="1" dirty="0">
              <a:solidFill>
                <a:srgbClr val="0B8F37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56305" y="2857500"/>
            <a:ext cx="62788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Font typeface="Arial" panose="020B0604020202020204" pitchFamily="34" charset="0"/>
            </a:pPr>
            <a:r>
              <a:rPr lang="zh-CN" altLang="en-US" sz="9600">
                <a:sym typeface="+mn-ea"/>
              </a:rPr>
              <a:t>谢谢大家！</a:t>
            </a:r>
            <a:endParaRPr lang="zh-CN" altLang="en-US" sz="9600" b="1" dirty="0">
              <a:solidFill>
                <a:srgbClr val="0B8F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B6DA583-B048-4ED4-966D-5470760ACE73}" type="slidenum">
              <a:rPr lang="zh-CN" altLang="en-US"/>
            </a:fld>
            <a:endParaRPr lang="zh-CN" altLang="en-US"/>
          </a:p>
        </p:txBody>
      </p:sp>
      <p:pic>
        <p:nvPicPr>
          <p:cNvPr id="7" name="图片 6" descr="1%$POCD1NK2APFOL)~()CCK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462280"/>
            <a:ext cx="12192000" cy="5748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B6DA583-B048-4ED4-966D-5470760ACE73}" type="slidenum">
              <a:rPr lang="zh-CN" altLang="en-US"/>
            </a:fld>
            <a:endParaRPr lang="zh-CN" altLang="en-US"/>
          </a:p>
        </p:txBody>
      </p:sp>
      <p:pic>
        <p:nvPicPr>
          <p:cNvPr id="6" name="图片 5" descr="GIJ0`T7O_$VJ3O{VD(A_UW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394970"/>
            <a:ext cx="12191365" cy="5697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B6DA583-B048-4ED4-966D-5470760ACE73}" type="slidenum">
              <a:rPr lang="zh-CN" altLang="en-US"/>
            </a:fld>
            <a:endParaRPr lang="zh-CN" altLang="en-US"/>
          </a:p>
        </p:txBody>
      </p:sp>
      <p:pic>
        <p:nvPicPr>
          <p:cNvPr id="5" name="图片 4" descr="EL8W0KMBZR)%I`KXA]D}E8V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155" y="313690"/>
            <a:ext cx="11953240" cy="5788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B6DA583-B048-4ED4-966D-5470760ACE73}" type="slidenum">
              <a:rPr lang="zh-CN" altLang="en-US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34795" y="487045"/>
            <a:ext cx="9665335" cy="684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全面推进实施消除丙型肝炎公共卫生危害行动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 algn="ctr"/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五强、一大、一落实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zh-CN" altLang="en-US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加强宣传教育</a:t>
            </a:r>
            <a:endParaRPr lang="zh-CN" altLang="en-US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加强综合干预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加强药品供给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lvl="1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加强信息管理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加强转介和规范治疗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落实医保政策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加大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检测力度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</a:t>
            </a:r>
            <a:endParaRPr lang="en-US" altLang="zh-CN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457200" lvl="1" indent="0">
              <a:buNone/>
            </a:pPr>
            <a:r>
              <a:rPr lang="en-US" altLang="zh-CN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      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b="1"/>
              <a:t>                     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内容占位符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29680" y="1518285"/>
            <a:ext cx="4605655" cy="460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1147" y="473725"/>
            <a:ext cx="8204200" cy="627620"/>
          </a:xfrm>
        </p:spPr>
        <p:txBody>
          <a:bodyPr/>
          <a:p>
            <a:pPr algn="ctr"/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2020年肝癌死亡人数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B6DA583-B048-4ED4-966D-5470760ACE73}" type="slidenum">
              <a:rPr lang="zh-CN" altLang="en-US"/>
            </a:fld>
            <a:endParaRPr lang="zh-CN" altLang="en-US"/>
          </a:p>
        </p:txBody>
      </p:sp>
      <p:graphicFrame>
        <p:nvGraphicFramePr>
          <p:cNvPr id="3" name="图表 2"/>
          <p:cNvGraphicFramePr/>
          <p:nvPr>
            <p:custDataLst>
              <p:tags r:id="rId2"/>
            </p:custDataLst>
          </p:nvPr>
        </p:nvGraphicFramePr>
        <p:xfrm>
          <a:off x="95885" y="1727835"/>
          <a:ext cx="7716520" cy="439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957820" y="1728470"/>
            <a:ext cx="3150870" cy="4338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b="1">
                <a:sym typeface="+mn-ea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     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sym typeface="+mn-ea"/>
              </a:rPr>
              <a:t>乙肝和丙肝抗病毒治疗是对肝硬化、肝癌的二级预防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sym typeface="+mn-ea"/>
              </a:rPr>
              <a:t>   </a:t>
            </a:r>
            <a:endParaRPr lang="en-US" altLang="zh-CN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en-US" altLang="zh-CN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sym typeface="+mn-ea"/>
              </a:rPr>
              <a:t>    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sym typeface="+mn-ea"/>
              </a:rPr>
              <a:t>丙肝防治的重点是早期发现、早期诊断、早期治疗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1147" y="473725"/>
            <a:ext cx="8204200" cy="627620"/>
          </a:xfrm>
        </p:spPr>
        <p:txBody>
          <a:bodyPr/>
          <a:p>
            <a:pPr algn="ctr"/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B6DA583-B048-4ED4-966D-5470760ACE73}" type="slidenum">
              <a:rPr lang="zh-CN" altLang="en-US"/>
            </a:fld>
            <a:endParaRPr lang="zh-CN" alt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8145" y="1691640"/>
            <a:ext cx="11183620" cy="4448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50975" y="236855"/>
            <a:ext cx="10295255" cy="10433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PLACING_PICTURE_USER_VIEWPORT" val="{&quot;height&quot;:3045,&quot;width&quot;:14265}"/>
  <p:tag name="KSO_WM_BEAUTIFY_FLAG" val=""/>
</p:tagLst>
</file>

<file path=ppt/tags/tag17.xml><?xml version="1.0" encoding="utf-8"?>
<p:tagLst xmlns:p="http://schemas.openxmlformats.org/presentationml/2006/main">
  <p:tag name="KSO_WM_UNIT_PLACING_PICTURE_USER_VIEWPORT" val="{&quot;height&quot;:3624,&quot;width&quot;:2356}"/>
  <p:tag name="KSO_WM_BEAUTIFY_FLAG" val=""/>
</p:tagLst>
</file>

<file path=ppt/tags/tag18.xml><?xml version="1.0" encoding="utf-8"?>
<p:tagLst xmlns:p="http://schemas.openxmlformats.org/presentationml/2006/main">
  <p:tag name="KSO_WM_UNIT_PLACING_PICTURE_USER_VIEWPORT" val="{&quot;height&quot;:3865,&quot;width&quot;:2755}"/>
  <p:tag name="KSO_WM_BEAUTIFY_FLAG" val=""/>
</p:tagLst>
</file>

<file path=ppt/tags/tag19.xml><?xml version="1.0" encoding="utf-8"?>
<p:tagLst xmlns:p="http://schemas.openxmlformats.org/presentationml/2006/main">
  <p:tag name="KSO_WM_UNIT_PLACING_PICTURE_USER_VIEWPORT" val="{&quot;height&quot;:2520,&quot;width&quot;:4425}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PLACING_PICTURE_USER_VIEWPORT" val="{&quot;height&quot;:4590,&quot;width&quot;:8625}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PLACING_PICTURE_USER_VIEWPORT" val="{&quot;height&quot;:7066,&quot;width&quot;:13262}"/>
  <p:tag name="KSO_WM_BEAUTIFY_FLAG" val=""/>
</p:tagLst>
</file>

<file path=ppt/tags/tag36.xml><?xml version="1.0" encoding="utf-8"?>
<p:tagLst xmlns:p="http://schemas.openxmlformats.org/presentationml/2006/main">
  <p:tag name="KSO_WM_UNIT_PLACING_PICTURE_USER_VIEWPORT" val="{&quot;height&quot;:8580,&quot;width&quot;:6600}"/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PP_MARK_KEY" val="d4d37418-cacb-45e0-8b57-b0d6ab5f3f78"/>
  <p:tag name="COMMONDATA" val="eyJoZGlkIjoiOGE0MDkyNmY2M2JlZThlMDI3OWFiMGIyZGE3Yjc5YzkifQ=="/>
  <p:tag name="commondata" val="eyJoZGlkIjoiNmZjOWZmMzg3ZDczNGM2OWIzNzIyNmE2YzM2ZDI1MzE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PPT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2092</Words>
  <Application>WPS 演示</Application>
  <PresentationFormat>自定义</PresentationFormat>
  <Paragraphs>219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Arial</vt:lpstr>
      <vt:lpstr>宋体</vt:lpstr>
      <vt:lpstr>Wingdings</vt:lpstr>
      <vt:lpstr>Calibri Light</vt:lpstr>
      <vt:lpstr>华文新魏</vt:lpstr>
      <vt:lpstr>Calibri</vt:lpstr>
      <vt:lpstr>微软雅黑</vt:lpstr>
      <vt:lpstr>黑体</vt:lpstr>
      <vt:lpstr>楷体_GB2312</vt:lpstr>
      <vt:lpstr>新宋体</vt:lpstr>
      <vt:lpstr>Times New Roman</vt:lpstr>
      <vt:lpstr>Cordia New</vt:lpstr>
      <vt:lpstr>华文中宋</vt:lpstr>
      <vt:lpstr>楷体</vt:lpstr>
      <vt:lpstr>Wingdings</vt:lpstr>
      <vt:lpstr>Arial Unicode MS</vt:lpstr>
      <vt:lpstr>Yu Gothic UI Light</vt:lpstr>
      <vt:lpstr>华文隶书</vt:lpstr>
      <vt:lpstr>Calibri Light</vt:lpstr>
      <vt:lpstr>PPT模板</vt:lpstr>
      <vt:lpstr>PowerPoint 演示文稿</vt:lpstr>
      <vt:lpstr>消除肝炎不容等待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2020年肝癌死亡人数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丙肝从发现到治愈-1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yjdn</dc:creator>
  <cp:lastModifiedBy>正太</cp:lastModifiedBy>
  <cp:revision>60</cp:revision>
  <dcterms:created xsi:type="dcterms:W3CDTF">2018-09-19T02:47:00Z</dcterms:created>
  <dcterms:modified xsi:type="dcterms:W3CDTF">2023-09-26T08:35:43Z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653AFB7213E14F6DB41CF3C4366372BF_11</vt:lpwstr>
  </property>
  <property fmtid="{D5CDD505-2E9C-101B-9397-08002B2CF9AE}" pid="3" name="KSOProductBuildVer">
    <vt:lpwstr>2052-12.1.0.15374</vt:lpwstr>
  </property>
</Properties>
</file>